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298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164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977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6396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5223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00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834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151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602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65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1434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169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E1EB37-566B-46F9-9BB7-53D5ACA20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3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C43FF-4122-4C57-84C0-1E6E267AF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Key Takeaways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E744AC-39CA-4CD6-B301-4A6B12B42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Early recognition = life saved</a:t>
            </a:r>
            <a:endParaRPr lang="en-US" dirty="0"/>
          </a:p>
          <a:p>
            <a:pPr lvl="0"/>
            <a:r>
              <a:rPr lang="en-US" dirty="0"/>
              <a:t>Leg elevation supports </a:t>
            </a:r>
            <a:r>
              <a:rPr lang="en-US" b="1" dirty="0"/>
              <a:t>circulation</a:t>
            </a:r>
            <a:endParaRPr lang="en-US" dirty="0"/>
          </a:p>
          <a:p>
            <a:pPr lvl="0"/>
            <a:r>
              <a:rPr lang="en-US" dirty="0"/>
              <a:t>Recovery position protects </a:t>
            </a:r>
            <a:r>
              <a:rPr lang="en-US" b="1" dirty="0"/>
              <a:t>airway</a:t>
            </a:r>
            <a:endParaRPr lang="en-US" dirty="0"/>
          </a:p>
          <a:p>
            <a:pPr lvl="0"/>
            <a:r>
              <a:rPr lang="en-US" dirty="0"/>
              <a:t>Reassurance reduces patient stress</a:t>
            </a:r>
          </a:p>
          <a:p>
            <a:pPr lvl="0"/>
            <a:r>
              <a:rPr lang="en-US" dirty="0"/>
              <a:t>Always check for </a:t>
            </a:r>
            <a:r>
              <a:rPr lang="en-US" b="1" dirty="0"/>
              <a:t>spinal injuries</a:t>
            </a:r>
            <a:r>
              <a:rPr lang="en-US" dirty="0"/>
              <a:t> before moving</a:t>
            </a:r>
          </a:p>
          <a:p>
            <a:pPr lvl="0"/>
            <a:r>
              <a:rPr lang="en-US" dirty="0"/>
              <a:t>Continue monitoring until help arrives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302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8442F-4FF6-4DF4-A08C-2AF69DE03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Reflection Questions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AB3EF-181C-42D0-B7A3-DF769C256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How do you identify shock at PHC or community level?</a:t>
            </a:r>
          </a:p>
          <a:p>
            <a:pPr lvl="0"/>
            <a:r>
              <a:rPr lang="en-US" dirty="0"/>
              <a:t>What must you check before elevating legs?</a:t>
            </a:r>
          </a:p>
          <a:p>
            <a:pPr lvl="0"/>
            <a:r>
              <a:rPr lang="en-US" dirty="0"/>
              <a:t>Why is the recovery position safest for an unconscious but breathing patient?</a:t>
            </a:r>
          </a:p>
          <a:p>
            <a:pPr lvl="0"/>
            <a:r>
              <a:rPr lang="en-US" dirty="0"/>
              <a:t>How to manage shock when spinal injury is suspected?</a:t>
            </a:r>
          </a:p>
          <a:p>
            <a:pPr lvl="0"/>
            <a:r>
              <a:rPr lang="en-US" dirty="0"/>
              <a:t>How can you teach your community safe shock response?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101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0D1B1-C436-43B5-BA40-57B8885EF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472" y="400582"/>
            <a:ext cx="10846191" cy="8763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b="1" dirty="0">
                <a:solidFill>
                  <a:srgbClr val="002060"/>
                </a:solidFill>
              </a:rPr>
              <a:t>MODULE TWO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b="1" dirty="0">
                <a:solidFill>
                  <a:srgbClr val="002060"/>
                </a:solidFill>
              </a:rPr>
              <a:t>FIRST AID MANAGEMENT IN EMERGENCIES AT PRIMARY HEALTHCARE LEVEL</a:t>
            </a:r>
            <a:br>
              <a:rPr lang="en-US" sz="2700" b="1" dirty="0"/>
            </a:br>
            <a:br>
              <a:rPr lang="en-US" sz="2700" b="1" dirty="0"/>
            </a:br>
            <a:r>
              <a:rPr lang="en-US" sz="2000" b="1" dirty="0">
                <a:solidFill>
                  <a:srgbClr val="00B050"/>
                </a:solidFill>
              </a:rPr>
              <a:t>SESSION 2.4: MANAGING SHOCK AND UNCONSCIOUS PATIENTS AT PHC LEVEL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14C18F-82B5-4DFC-A0F9-7786B6CCEF2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948" y="1941339"/>
            <a:ext cx="4290255" cy="40835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9178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81D6C-7963-47BD-96A4-38EFDFA92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</a:t>
            </a:r>
            <a:br>
              <a:rPr lang="en-US" b="1" dirty="0"/>
            </a:b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DD9475-A70F-4DAB-BD89-8307FB0125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Shock &amp; unconsciousness are life-threatening emergencies</a:t>
            </a:r>
            <a:endParaRPr lang="en-US" sz="2400" dirty="0"/>
          </a:p>
          <a:p>
            <a:pPr lvl="0"/>
            <a:r>
              <a:rPr lang="en-US" dirty="0"/>
              <a:t>Occur in trauma, disasters, bleeding, allergic reactions, poisoning</a:t>
            </a:r>
            <a:endParaRPr lang="en-US" sz="2400" dirty="0"/>
          </a:p>
          <a:p>
            <a:pPr lvl="0"/>
            <a:r>
              <a:rPr lang="en-US" dirty="0"/>
              <a:t>Early recognition prevents organ failure &amp; death</a:t>
            </a:r>
            <a:endParaRPr lang="en-US" sz="2400" dirty="0"/>
          </a:p>
          <a:p>
            <a:pPr lvl="0"/>
            <a:r>
              <a:rPr lang="en-US" dirty="0"/>
              <a:t>First aid at PHC level focuses on:</a:t>
            </a:r>
            <a:endParaRPr lang="en-US" sz="2400" dirty="0"/>
          </a:p>
          <a:p>
            <a:pPr lvl="1"/>
            <a:r>
              <a:rPr lang="en-US" dirty="0"/>
              <a:t>Circulation support</a:t>
            </a:r>
            <a:endParaRPr lang="en-US" sz="2000" dirty="0"/>
          </a:p>
          <a:p>
            <a:pPr lvl="1"/>
            <a:r>
              <a:rPr lang="en-US" dirty="0"/>
              <a:t>Airway safety</a:t>
            </a:r>
            <a:endParaRPr lang="en-US" sz="2000" dirty="0"/>
          </a:p>
          <a:p>
            <a:pPr lvl="1"/>
            <a:r>
              <a:rPr lang="en-US" dirty="0"/>
              <a:t>Correct positioning</a:t>
            </a:r>
            <a:endParaRPr lang="en-US" sz="2000" dirty="0"/>
          </a:p>
          <a:p>
            <a:pPr lvl="1"/>
            <a:r>
              <a:rPr lang="en-US" dirty="0"/>
              <a:t>Continuous monitoring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898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C9547-2E17-4C1C-8E58-B7B74B63D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Session Objectives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E178E4-97E7-4B12-ACEE-945A0FCBC2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By the end of the session, participants will be able to: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Identify signs &amp; symptoms of </a:t>
            </a:r>
            <a:r>
              <a:rPr lang="en-US" b="1" dirty="0"/>
              <a:t>shock</a:t>
            </a:r>
            <a:r>
              <a:rPr lang="en-US" dirty="0"/>
              <a:t> and </a:t>
            </a:r>
            <a:r>
              <a:rPr lang="en-US" b="1" dirty="0"/>
              <a:t>unconsciousness</a:t>
            </a:r>
            <a:endParaRPr lang="en-US" dirty="0"/>
          </a:p>
          <a:p>
            <a:pPr lvl="1"/>
            <a:r>
              <a:rPr lang="en-US" dirty="0"/>
              <a:t>Perform </a:t>
            </a:r>
            <a:r>
              <a:rPr lang="en-US" b="1" dirty="0"/>
              <a:t>initial first aid</a:t>
            </a:r>
            <a:r>
              <a:rPr lang="en-US" dirty="0"/>
              <a:t> for shock</a:t>
            </a:r>
          </a:p>
          <a:p>
            <a:pPr lvl="1"/>
            <a:r>
              <a:rPr lang="en-US" dirty="0"/>
              <a:t>Apply </a:t>
            </a:r>
            <a:r>
              <a:rPr lang="en-US" b="1" dirty="0"/>
              <a:t>recovery position</a:t>
            </a:r>
            <a:r>
              <a:rPr lang="en-US" dirty="0"/>
              <a:t> safely</a:t>
            </a:r>
          </a:p>
          <a:p>
            <a:pPr lvl="1"/>
            <a:r>
              <a:rPr lang="en-US" dirty="0"/>
              <a:t>Maintain </a:t>
            </a:r>
            <a:r>
              <a:rPr lang="en-US" b="1" dirty="0"/>
              <a:t>patient comfort &amp; airway patency</a:t>
            </a:r>
            <a:endParaRPr lang="en-US" dirty="0"/>
          </a:p>
          <a:p>
            <a:pPr lvl="1"/>
            <a:r>
              <a:rPr lang="en-US" dirty="0"/>
              <a:t>Monitor &amp; reassure the patient until help arrives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184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B4E5A-2CCE-4F5A-8038-0B83ED5D6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Understanding Shock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59CE2-CD05-458E-8414-8AC5A04E0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694" y="2011680"/>
            <a:ext cx="9131105" cy="404180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Shock = </a:t>
            </a:r>
            <a:r>
              <a:rPr lang="en-US" b="1" dirty="0"/>
              <a:t>Failure of vital organs to receive enough oxygen</a:t>
            </a:r>
            <a:br>
              <a:rPr lang="en-US" dirty="0"/>
            </a:br>
            <a:r>
              <a:rPr lang="en-US" b="1" dirty="0"/>
              <a:t>Common causes:</a:t>
            </a:r>
            <a:endParaRPr lang="en-US" dirty="0"/>
          </a:p>
          <a:p>
            <a:pPr lvl="1"/>
            <a:r>
              <a:rPr lang="en-US" dirty="0"/>
              <a:t>Severe bleeding / fluid loss</a:t>
            </a:r>
          </a:p>
          <a:p>
            <a:pPr lvl="1"/>
            <a:r>
              <a:rPr lang="en-US" dirty="0"/>
              <a:t>Electric shock, burns, injuries</a:t>
            </a:r>
          </a:p>
          <a:p>
            <a:pPr lvl="1"/>
            <a:r>
              <a:rPr lang="en-US" dirty="0"/>
              <a:t>Allergic reactions (anaphylaxis)</a:t>
            </a:r>
          </a:p>
          <a:p>
            <a:pPr lvl="1"/>
            <a:r>
              <a:rPr lang="en-US" dirty="0"/>
              <a:t>Poisoning</a:t>
            </a:r>
          </a:p>
          <a:p>
            <a:pPr lvl="1"/>
            <a:r>
              <a:rPr lang="en-US" dirty="0"/>
              <a:t>Heart failure</a:t>
            </a:r>
          </a:p>
          <a:p>
            <a:pPr marL="0" indent="0">
              <a:buNone/>
            </a:pPr>
            <a:r>
              <a:rPr lang="en-US" b="1" dirty="0"/>
              <a:t>Symptoms:</a:t>
            </a:r>
            <a:endParaRPr lang="en-US" dirty="0"/>
          </a:p>
          <a:p>
            <a:pPr lvl="1"/>
            <a:r>
              <a:rPr lang="en-US" dirty="0"/>
              <a:t>Rapid, weak pulse</a:t>
            </a:r>
          </a:p>
          <a:p>
            <a:pPr lvl="1"/>
            <a:r>
              <a:rPr lang="en-US" dirty="0"/>
              <a:t>Shallow, fast breathing</a:t>
            </a:r>
          </a:p>
          <a:p>
            <a:pPr lvl="1"/>
            <a:r>
              <a:rPr lang="en-US" dirty="0"/>
              <a:t>Pale, cold, sweaty skin</a:t>
            </a:r>
          </a:p>
          <a:p>
            <a:pPr lvl="1"/>
            <a:r>
              <a:rPr lang="en-US" dirty="0"/>
              <a:t>Bluish lips</a:t>
            </a:r>
          </a:p>
          <a:p>
            <a:pPr lvl="1"/>
            <a:r>
              <a:rPr lang="en-US" dirty="0"/>
              <a:t>Restless, anxious, thirsty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317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EB7C4-1FB2-4E01-9876-66B4CF244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First Aid for Shock (Initial Actions)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38C749-28BB-4F30-B0DC-33CBA15BD5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146" y="1825624"/>
            <a:ext cx="7092454" cy="485457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b="1" dirty="0"/>
              <a:t>Lay the patient down</a:t>
            </a:r>
          </a:p>
          <a:p>
            <a:pPr marL="457200" indent="-457200">
              <a:buAutoNum type="arabicPeriod"/>
            </a:pPr>
            <a:r>
              <a:rPr lang="en-US" b="1" dirty="0"/>
              <a:t>Lower the head &amp; raise the legs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     (improves blood flow to vital organs)</a:t>
            </a:r>
          </a:p>
          <a:p>
            <a:pPr marL="457200" indent="-457200">
              <a:buAutoNum type="arabicPeriod"/>
            </a:pPr>
            <a:r>
              <a:rPr lang="en-US" b="1" dirty="0"/>
              <a:t>Loosen tight clothing</a:t>
            </a:r>
          </a:p>
          <a:p>
            <a:pPr marL="457200" indent="-457200">
              <a:buAutoNum type="arabicPeriod"/>
            </a:pPr>
            <a:r>
              <a:rPr lang="en-US" b="1" dirty="0"/>
              <a:t>Reassure the patient &amp; keep them warm</a:t>
            </a:r>
          </a:p>
          <a:p>
            <a:pPr marL="457200" indent="-457200">
              <a:buAutoNum type="arabicPeriod"/>
            </a:pPr>
            <a:r>
              <a:rPr lang="en-US" b="1" dirty="0"/>
              <a:t>Monitor breathing continuously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⚠️ </a:t>
            </a:r>
            <a:r>
              <a:rPr lang="en-US" i="1" dirty="0"/>
              <a:t>Do NOT elevate legs if spinal injury, fractures, or abdominal trauma is suspected.</a:t>
            </a:r>
            <a:endParaRPr lang="en-US" dirty="0"/>
          </a:p>
          <a:p>
            <a:endParaRPr lang="en-US" dirty="0"/>
          </a:p>
        </p:txBody>
      </p:sp>
      <p:pic>
        <p:nvPicPr>
          <p:cNvPr id="4" name="Image 254" descr="Related image">
            <a:extLst>
              <a:ext uri="{FF2B5EF4-FFF2-40B4-BE49-F238E27FC236}">
                <a16:creationId xmlns:a16="http://schemas.microsoft.com/office/drawing/2014/main" id="{263B67B3-FF38-4F00-9C3E-BA7EC80F493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2300735"/>
            <a:ext cx="3708400" cy="2703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7138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0F31B-4BC0-4F06-A93A-10E69BE1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15926"/>
            <a:ext cx="10154267" cy="1037828"/>
          </a:xfrm>
        </p:spPr>
        <p:txBody>
          <a:bodyPr/>
          <a:lstStyle/>
          <a:p>
            <a:r>
              <a:rPr lang="en-US" b="1" dirty="0"/>
              <a:t>Understanding the Recovery Position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A7645-9AAD-40C4-9047-E7A6FEB6A0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Used when patient is:</a:t>
            </a:r>
          </a:p>
          <a:p>
            <a:pPr lvl="1"/>
            <a:r>
              <a:rPr lang="en-US" b="1" dirty="0"/>
              <a:t>Unconscious but breathing normally</a:t>
            </a:r>
            <a:endParaRPr lang="en-US" dirty="0"/>
          </a:p>
          <a:p>
            <a:pPr lvl="1"/>
            <a:r>
              <a:rPr lang="en-US" dirty="0"/>
              <a:t>No suspected spinal or major trauma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Benefits:</a:t>
            </a:r>
          </a:p>
          <a:p>
            <a:pPr lvl="1"/>
            <a:r>
              <a:rPr lang="en-US" dirty="0"/>
              <a:t>Maintains </a:t>
            </a:r>
            <a:r>
              <a:rPr lang="en-US" b="1" dirty="0"/>
              <a:t>open airway</a:t>
            </a:r>
            <a:endParaRPr lang="en-US" dirty="0"/>
          </a:p>
          <a:p>
            <a:pPr lvl="1"/>
            <a:r>
              <a:rPr lang="en-US" dirty="0"/>
              <a:t>Prevents </a:t>
            </a:r>
            <a:r>
              <a:rPr lang="en-US" b="1" dirty="0"/>
              <a:t>choking &amp; aspiration</a:t>
            </a:r>
            <a:endParaRPr lang="en-US" dirty="0"/>
          </a:p>
          <a:p>
            <a:pPr lvl="1"/>
            <a:r>
              <a:rPr lang="en-US" dirty="0"/>
              <a:t>Keeps tongue from blocking airway</a:t>
            </a:r>
          </a:p>
          <a:p>
            <a:endParaRPr lang="en-US" dirty="0"/>
          </a:p>
        </p:txBody>
      </p:sp>
      <p:pic>
        <p:nvPicPr>
          <p:cNvPr id="4" name="Image 255" descr="Related image">
            <a:extLst>
              <a:ext uri="{FF2B5EF4-FFF2-40B4-BE49-F238E27FC236}">
                <a16:creationId xmlns:a16="http://schemas.microsoft.com/office/drawing/2014/main" id="{C54DB17D-F6D3-4F2F-BAA7-EAB8520C23D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16800" y="2565401"/>
            <a:ext cx="44196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33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FB97B-D60A-447E-A6E7-B83CD520F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456" y="745587"/>
            <a:ext cx="3807266" cy="495716"/>
          </a:xfrm>
        </p:spPr>
        <p:txBody>
          <a:bodyPr>
            <a:normAutofit/>
          </a:bodyPr>
          <a:lstStyle/>
          <a:p>
            <a:r>
              <a:rPr lang="en-US" sz="1800" b="1" dirty="0">
                <a:solidFill>
                  <a:srgbClr val="00B050"/>
                </a:solidFill>
              </a:rPr>
              <a:t>Steps: Recovery Position </a:t>
            </a:r>
            <a:endParaRPr lang="en-US" sz="1800" dirty="0">
              <a:solidFill>
                <a:srgbClr val="00B05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85EB9F-D89C-4547-BA90-16A536599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9977" y="0"/>
            <a:ext cx="7655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147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9995C-4F9B-49CE-916B-6F2C95D0C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Practical Demonstration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EB239-4456-4B4F-8B82-B5F758CC1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Participants practice:</a:t>
            </a:r>
          </a:p>
          <a:p>
            <a:pPr lvl="1"/>
            <a:r>
              <a:rPr lang="en-US" dirty="0"/>
              <a:t>Leg elevation for shock</a:t>
            </a:r>
          </a:p>
          <a:p>
            <a:pPr lvl="1"/>
            <a:r>
              <a:rPr lang="en-US" dirty="0"/>
              <a:t>Placing a patient into recovery position</a:t>
            </a:r>
          </a:p>
          <a:p>
            <a:pPr lvl="1"/>
            <a:r>
              <a:rPr lang="en-US" dirty="0"/>
              <a:t>Safe body mechanics</a:t>
            </a:r>
          </a:p>
          <a:p>
            <a:pPr lvl="1"/>
            <a:r>
              <a:rPr lang="en-US" dirty="0"/>
              <a:t>Airway check in unconscious patient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Instructor evaluates:</a:t>
            </a:r>
          </a:p>
          <a:p>
            <a:pPr lvl="1"/>
            <a:r>
              <a:rPr lang="en-US" dirty="0"/>
              <a:t>Positioning</a:t>
            </a:r>
          </a:p>
          <a:p>
            <a:pPr lvl="1"/>
            <a:r>
              <a:rPr lang="en-US" dirty="0"/>
              <a:t>Safety</a:t>
            </a:r>
          </a:p>
          <a:p>
            <a:pPr lvl="1"/>
            <a:r>
              <a:rPr lang="en-US" dirty="0"/>
              <a:t>Communication</a:t>
            </a:r>
          </a:p>
          <a:p>
            <a:pPr lvl="1"/>
            <a:r>
              <a:rPr lang="en-US" dirty="0"/>
              <a:t>Airway maintenance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800920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18</TotalTime>
  <Words>390</Words>
  <Application>Microsoft Office PowerPoint</Application>
  <PresentationFormat>Widescreen</PresentationFormat>
  <Paragraphs>75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Gill Sans MT</vt:lpstr>
      <vt:lpstr>Gallery</vt:lpstr>
      <vt:lpstr>PowerPoint Presentation</vt:lpstr>
      <vt:lpstr>MODULE TWO FIRST AID MANAGEMENT IN EMERGENCIES AT PRIMARY HEALTHCARE LEVEL  SESSION 2.4: MANAGING SHOCK AND UNCONSCIOUS PATIENTS AT PHC LEVEL    </vt:lpstr>
      <vt:lpstr>Introduction </vt:lpstr>
      <vt:lpstr>Session Objectives</vt:lpstr>
      <vt:lpstr>Understanding Shock</vt:lpstr>
      <vt:lpstr>First Aid for Shock (Initial Actions) </vt:lpstr>
      <vt:lpstr>Understanding the Recovery Position </vt:lpstr>
      <vt:lpstr>Steps: Recovery Position </vt:lpstr>
      <vt:lpstr>Practical Demonstration</vt:lpstr>
      <vt:lpstr>Key Takeaways</vt:lpstr>
      <vt:lpstr>Reflection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4</cp:revision>
  <dcterms:created xsi:type="dcterms:W3CDTF">2025-11-22T16:28:43Z</dcterms:created>
  <dcterms:modified xsi:type="dcterms:W3CDTF">2025-11-23T10:11:35Z</dcterms:modified>
</cp:coreProperties>
</file>